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56" r:id="rId5"/>
    <p:sldId id="257" r:id="rId6"/>
    <p:sldId id="258" r:id="rId7"/>
    <p:sldId id="259" r:id="rId8"/>
    <p:sldId id="260" r:id="rId9"/>
    <p:sldId id="261" r:id="rId10"/>
    <p:sldId id="278" r:id="rId11"/>
    <p:sldId id="266" r:id="rId12"/>
    <p:sldId id="263" r:id="rId13"/>
    <p:sldId id="277" r:id="rId14"/>
    <p:sldId id="269" r:id="rId15"/>
    <p:sldId id="274"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6432" autoAdjust="0"/>
  </p:normalViewPr>
  <p:slideViewPr>
    <p:cSldViewPr snapToGrid="0">
      <p:cViewPr varScale="1">
        <p:scale>
          <a:sx n="85" d="100"/>
          <a:sy n="85" d="100"/>
        </p:scale>
        <p:origin x="590"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8/28/2023</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8/28/2023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3</a:t>
            </a:fld>
            <a:endParaRPr lang="en-US" dirty="0"/>
          </a:p>
        </p:txBody>
      </p:sp>
    </p:spTree>
    <p:extLst>
      <p:ext uri="{BB962C8B-B14F-4D97-AF65-F5344CB8AC3E}">
        <p14:creationId xmlns:p14="http://schemas.microsoft.com/office/powerpoint/2010/main" val="1849581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png"/><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779930" y="1327758"/>
            <a:ext cx="8534399" cy="1929505"/>
          </a:xfrm>
        </p:spPr>
        <p:txBody>
          <a:bodyPr/>
          <a:lstStyle/>
          <a:p>
            <a:r>
              <a:rPr lang="en-IN" b="1" i="0" dirty="0">
                <a:effectLst/>
                <a:latin typeface="Söhne"/>
              </a:rPr>
              <a:t>Support Vector Machine</a:t>
            </a:r>
            <a:endParaRPr lang="en-US" b="1" dirty="0"/>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779930" y="3600738"/>
            <a:ext cx="4989628" cy="816022"/>
          </a:xfrm>
        </p:spPr>
        <p:txBody>
          <a:bodyPr>
            <a:normAutofit/>
          </a:bodyPr>
          <a:lstStyle/>
          <a:p>
            <a:r>
              <a:rPr lang="en-US" dirty="0"/>
              <a:t>Amritanshu Sharma</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319B9FFB-0977-4525-8A44-982CB03E8F34}"/>
              </a:ext>
              <a:ext uri="{C183D7F6-B498-43B3-948B-1728B52AA6E4}">
                <adec:decorative xmlns:adec="http://schemas.microsoft.com/office/drawing/2017/decorative" val="1"/>
              </a:ext>
            </a:extLst>
          </p:cNvPr>
          <p:cNvSpPr/>
          <p:nvPr/>
        </p:nvSpPr>
        <p:spPr>
          <a:xfrm>
            <a:off x="2513820" y="2123274"/>
            <a:ext cx="1002380" cy="100238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B82F7667-6964-4684-A3BD-F37CCB6F57B7}"/>
              </a:ext>
              <a:ext uri="{C183D7F6-B498-43B3-948B-1728B52AA6E4}">
                <adec:decorative xmlns:adec="http://schemas.microsoft.com/office/drawing/2017/decorative" val="1"/>
              </a:ext>
            </a:extLst>
          </p:cNvPr>
          <p:cNvSpPr/>
          <p:nvPr/>
        </p:nvSpPr>
        <p:spPr>
          <a:xfrm>
            <a:off x="3528097" y="2729977"/>
            <a:ext cx="1002380" cy="1002380"/>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139BF04E-4802-4FB1-8AD8-B559526E3871}"/>
              </a:ext>
              <a:ext uri="{C183D7F6-B498-43B3-948B-1728B52AA6E4}">
                <adec:decorative xmlns:adec="http://schemas.microsoft.com/office/drawing/2017/decorative" val="1"/>
              </a:ext>
            </a:extLst>
          </p:cNvPr>
          <p:cNvSpPr/>
          <p:nvPr/>
        </p:nvSpPr>
        <p:spPr>
          <a:xfrm>
            <a:off x="5504833" y="3926541"/>
            <a:ext cx="1002380" cy="1034744"/>
          </a:xfrm>
          <a:prstGeom prst="ellipse">
            <a:avLst/>
          </a:prstGeom>
          <a:noFill/>
          <a:ln w="19050">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A285C500-FA8C-47EB-A9D6-D73CEC78321B}"/>
              </a:ext>
              <a:ext uri="{C183D7F6-B498-43B3-948B-1728B52AA6E4}">
                <adec:decorative xmlns:adec="http://schemas.microsoft.com/office/drawing/2017/decorative" val="1"/>
              </a:ext>
            </a:extLst>
          </p:cNvPr>
          <p:cNvSpPr/>
          <p:nvPr/>
        </p:nvSpPr>
        <p:spPr>
          <a:xfrm>
            <a:off x="3075578" y="3822084"/>
            <a:ext cx="1002380" cy="1002380"/>
          </a:xfrm>
          <a:prstGeom prst="ellipse">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65C8F4A0-5A3F-4793-948C-37C7F63BAA21}"/>
              </a:ext>
              <a:ext uri="{C183D7F6-B498-43B3-948B-1728B52AA6E4}">
                <adec:decorative xmlns:adec="http://schemas.microsoft.com/office/drawing/2017/decorative" val="1"/>
              </a:ext>
            </a:extLst>
          </p:cNvPr>
          <p:cNvSpPr/>
          <p:nvPr/>
        </p:nvSpPr>
        <p:spPr>
          <a:xfrm>
            <a:off x="6576945" y="4940495"/>
            <a:ext cx="1002380" cy="1002380"/>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EFDAC96-A13C-45C8-85D9-E76C3F073DCF}"/>
              </a:ext>
              <a:ext uri="{C183D7F6-B498-43B3-948B-1728B52AA6E4}">
                <adec:decorative xmlns:adec="http://schemas.microsoft.com/office/drawing/2017/decorative" val="1"/>
              </a:ext>
            </a:extLst>
          </p:cNvPr>
          <p:cNvSpPr/>
          <p:nvPr/>
        </p:nvSpPr>
        <p:spPr>
          <a:xfrm>
            <a:off x="5504833" y="1861234"/>
            <a:ext cx="1584471" cy="158447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itle 65">
            <a:extLst>
              <a:ext uri="{FF2B5EF4-FFF2-40B4-BE49-F238E27FC236}">
                <a16:creationId xmlns:a16="http://schemas.microsoft.com/office/drawing/2014/main" id="{2064AD79-FC3F-4ACB-9FCC-5DB4E1A365AA}"/>
              </a:ext>
            </a:extLst>
          </p:cNvPr>
          <p:cNvSpPr>
            <a:spLocks noGrp="1"/>
          </p:cNvSpPr>
          <p:nvPr>
            <p:ph type="title"/>
          </p:nvPr>
        </p:nvSpPr>
        <p:spPr>
          <a:xfrm>
            <a:off x="614107" y="501519"/>
            <a:ext cx="10515600" cy="492025"/>
          </a:xfrm>
        </p:spPr>
        <p:txBody>
          <a:bodyPr/>
          <a:lstStyle/>
          <a:p>
            <a:r>
              <a:rPr lang="en-IN" b="1" i="0" dirty="0">
                <a:effectLst/>
                <a:latin typeface="Söhne"/>
              </a:rPr>
              <a:t>Support Vector Machine (SVM)</a:t>
            </a:r>
            <a:endParaRPr lang="en-US" b="1" dirty="0"/>
          </a:p>
        </p:txBody>
      </p:sp>
      <p:sp>
        <p:nvSpPr>
          <p:cNvPr id="107" name="Text Placeholder 106">
            <a:extLst>
              <a:ext uri="{FF2B5EF4-FFF2-40B4-BE49-F238E27FC236}">
                <a16:creationId xmlns:a16="http://schemas.microsoft.com/office/drawing/2014/main" id="{D03D5EA3-71CF-48D3-9275-FD6D80F02186}"/>
              </a:ext>
            </a:extLst>
          </p:cNvPr>
          <p:cNvSpPr>
            <a:spLocks noGrp="1"/>
          </p:cNvSpPr>
          <p:nvPr>
            <p:ph type="body" sz="quarter" idx="20"/>
          </p:nvPr>
        </p:nvSpPr>
        <p:spPr>
          <a:xfrm>
            <a:off x="2423421" y="2378452"/>
            <a:ext cx="1183179" cy="492025"/>
          </a:xfrm>
        </p:spPr>
        <p:txBody>
          <a:bodyPr/>
          <a:lstStyle/>
          <a:p>
            <a:r>
              <a:rPr lang="en-US" dirty="0"/>
              <a:t>A</a:t>
            </a:r>
          </a:p>
        </p:txBody>
      </p:sp>
      <p:sp>
        <p:nvSpPr>
          <p:cNvPr id="23" name="Text Placeholder 22">
            <a:extLst>
              <a:ext uri="{FF2B5EF4-FFF2-40B4-BE49-F238E27FC236}">
                <a16:creationId xmlns:a16="http://schemas.microsoft.com/office/drawing/2014/main" id="{F4EE2917-789E-49D4-B116-1CFBDB471D7A}"/>
              </a:ext>
            </a:extLst>
          </p:cNvPr>
          <p:cNvSpPr>
            <a:spLocks noGrp="1"/>
          </p:cNvSpPr>
          <p:nvPr>
            <p:ph type="body" sz="quarter" idx="26"/>
          </p:nvPr>
        </p:nvSpPr>
        <p:spPr>
          <a:xfrm>
            <a:off x="5443586" y="2129182"/>
            <a:ext cx="1706965" cy="1048575"/>
          </a:xfrm>
        </p:spPr>
        <p:txBody>
          <a:bodyPr/>
          <a:lstStyle/>
          <a:p>
            <a:r>
              <a:rPr lang="en-US" dirty="0"/>
              <a:t>ETC.</a:t>
            </a:r>
          </a:p>
        </p:txBody>
      </p:sp>
      <p:sp>
        <p:nvSpPr>
          <p:cNvPr id="32" name="Text Placeholder 31">
            <a:extLst>
              <a:ext uri="{FF2B5EF4-FFF2-40B4-BE49-F238E27FC236}">
                <a16:creationId xmlns:a16="http://schemas.microsoft.com/office/drawing/2014/main" id="{09D3632F-CFE2-4072-8A8C-DF1D84B0A599}"/>
              </a:ext>
            </a:extLst>
          </p:cNvPr>
          <p:cNvSpPr>
            <a:spLocks noGrp="1"/>
          </p:cNvSpPr>
          <p:nvPr>
            <p:ph type="body" sz="quarter" idx="19"/>
          </p:nvPr>
        </p:nvSpPr>
        <p:spPr>
          <a:xfrm>
            <a:off x="7131018" y="3528829"/>
            <a:ext cx="1380681" cy="492025"/>
          </a:xfrm>
        </p:spPr>
        <p:txBody>
          <a:bodyPr/>
          <a:lstStyle/>
          <a:p>
            <a:r>
              <a:rPr lang="en-US" dirty="0"/>
              <a:t>Class 1</a:t>
            </a:r>
          </a:p>
        </p:txBody>
      </p:sp>
      <p:sp>
        <p:nvSpPr>
          <p:cNvPr id="119" name="Text Placeholder 118">
            <a:extLst>
              <a:ext uri="{FF2B5EF4-FFF2-40B4-BE49-F238E27FC236}">
                <a16:creationId xmlns:a16="http://schemas.microsoft.com/office/drawing/2014/main" id="{0F7C41D5-D65D-452F-93E8-B49828DD8507}"/>
              </a:ext>
            </a:extLst>
          </p:cNvPr>
          <p:cNvSpPr>
            <a:spLocks noGrp="1"/>
          </p:cNvSpPr>
          <p:nvPr>
            <p:ph type="body" sz="quarter" idx="22"/>
          </p:nvPr>
        </p:nvSpPr>
        <p:spPr>
          <a:xfrm>
            <a:off x="5414433" y="4217854"/>
            <a:ext cx="1183179" cy="492025"/>
          </a:xfrm>
        </p:spPr>
        <p:txBody>
          <a:bodyPr/>
          <a:lstStyle/>
          <a:p>
            <a:r>
              <a:rPr lang="en-US" dirty="0"/>
              <a:t>C</a:t>
            </a:r>
          </a:p>
        </p:txBody>
      </p:sp>
      <p:sp>
        <p:nvSpPr>
          <p:cNvPr id="118" name="Text Placeholder 117">
            <a:extLst>
              <a:ext uri="{FF2B5EF4-FFF2-40B4-BE49-F238E27FC236}">
                <a16:creationId xmlns:a16="http://schemas.microsoft.com/office/drawing/2014/main" id="{F91DCB5A-57D3-4EBF-A9A1-B708D2A13409}"/>
              </a:ext>
            </a:extLst>
          </p:cNvPr>
          <p:cNvSpPr>
            <a:spLocks noGrp="1"/>
          </p:cNvSpPr>
          <p:nvPr>
            <p:ph type="body" sz="quarter" idx="21"/>
          </p:nvPr>
        </p:nvSpPr>
        <p:spPr>
          <a:xfrm>
            <a:off x="3415033" y="2995944"/>
            <a:ext cx="1183179" cy="492025"/>
          </a:xfrm>
        </p:spPr>
        <p:txBody>
          <a:bodyPr/>
          <a:lstStyle/>
          <a:p>
            <a:r>
              <a:rPr lang="en-US" dirty="0"/>
              <a:t>B</a:t>
            </a:r>
          </a:p>
        </p:txBody>
      </p:sp>
      <p:sp>
        <p:nvSpPr>
          <p:cNvPr id="120" name="Text Placeholder 119">
            <a:extLst>
              <a:ext uri="{FF2B5EF4-FFF2-40B4-BE49-F238E27FC236}">
                <a16:creationId xmlns:a16="http://schemas.microsoft.com/office/drawing/2014/main" id="{8C60C4A6-41AD-4FB6-A2B5-385108B9D924}"/>
              </a:ext>
            </a:extLst>
          </p:cNvPr>
          <p:cNvSpPr>
            <a:spLocks noGrp="1"/>
          </p:cNvSpPr>
          <p:nvPr>
            <p:ph type="body" sz="quarter" idx="23"/>
          </p:nvPr>
        </p:nvSpPr>
        <p:spPr>
          <a:xfrm>
            <a:off x="3015010" y="4079522"/>
            <a:ext cx="1183179" cy="492025"/>
          </a:xfrm>
        </p:spPr>
        <p:txBody>
          <a:bodyPr/>
          <a:lstStyle/>
          <a:p>
            <a:r>
              <a:rPr lang="en-US" dirty="0"/>
              <a:t>D</a:t>
            </a:r>
          </a:p>
        </p:txBody>
      </p:sp>
      <p:sp>
        <p:nvSpPr>
          <p:cNvPr id="34" name="Text Placeholder 33">
            <a:extLst>
              <a:ext uri="{FF2B5EF4-FFF2-40B4-BE49-F238E27FC236}">
                <a16:creationId xmlns:a16="http://schemas.microsoft.com/office/drawing/2014/main" id="{DD0E0121-9CF8-404E-ACC6-53AFD861FE0F}"/>
              </a:ext>
            </a:extLst>
          </p:cNvPr>
          <p:cNvSpPr>
            <a:spLocks noGrp="1"/>
          </p:cNvSpPr>
          <p:nvPr>
            <p:ph type="body" sz="quarter" idx="17"/>
          </p:nvPr>
        </p:nvSpPr>
        <p:spPr>
          <a:xfrm>
            <a:off x="4006622" y="1804107"/>
            <a:ext cx="1706965" cy="492025"/>
          </a:xfrm>
        </p:spPr>
        <p:txBody>
          <a:bodyPr/>
          <a:lstStyle/>
          <a:p>
            <a:r>
              <a:rPr lang="en-US" dirty="0"/>
              <a:t>Hyperplane</a:t>
            </a:r>
          </a:p>
        </p:txBody>
      </p:sp>
      <p:sp>
        <p:nvSpPr>
          <p:cNvPr id="121" name="Text Placeholder 120">
            <a:extLst>
              <a:ext uri="{FF2B5EF4-FFF2-40B4-BE49-F238E27FC236}">
                <a16:creationId xmlns:a16="http://schemas.microsoft.com/office/drawing/2014/main" id="{7B873056-ABAF-409E-9B1F-8C0284480F9A}"/>
              </a:ext>
            </a:extLst>
          </p:cNvPr>
          <p:cNvSpPr>
            <a:spLocks noGrp="1"/>
          </p:cNvSpPr>
          <p:nvPr>
            <p:ph type="body" sz="quarter" idx="24"/>
          </p:nvPr>
        </p:nvSpPr>
        <p:spPr>
          <a:xfrm>
            <a:off x="6486546" y="5195673"/>
            <a:ext cx="1183179" cy="492025"/>
          </a:xfrm>
        </p:spPr>
        <p:txBody>
          <a:bodyPr/>
          <a:lstStyle/>
          <a:p>
            <a:r>
              <a:rPr lang="en-US" dirty="0"/>
              <a:t>E</a:t>
            </a:r>
          </a:p>
        </p:txBody>
      </p:sp>
    </p:spTree>
    <p:extLst>
      <p:ext uri="{BB962C8B-B14F-4D97-AF65-F5344CB8AC3E}">
        <p14:creationId xmlns:p14="http://schemas.microsoft.com/office/powerpoint/2010/main" val="1250618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Title 520">
            <a:extLst>
              <a:ext uri="{FF2B5EF4-FFF2-40B4-BE49-F238E27FC236}">
                <a16:creationId xmlns:a16="http://schemas.microsoft.com/office/drawing/2014/main" id="{75E89A79-8045-461F-B701-875D0FD4C844}"/>
              </a:ext>
            </a:extLst>
          </p:cNvPr>
          <p:cNvSpPr>
            <a:spLocks noGrp="1"/>
          </p:cNvSpPr>
          <p:nvPr>
            <p:ph type="title"/>
          </p:nvPr>
        </p:nvSpPr>
        <p:spPr>
          <a:xfrm>
            <a:off x="3585912" y="610149"/>
            <a:ext cx="4639381" cy="727388"/>
          </a:xfrm>
        </p:spPr>
        <p:txBody>
          <a:bodyPr/>
          <a:lstStyle/>
          <a:p>
            <a:r>
              <a:rPr lang="en-IN" b="1" i="0" dirty="0">
                <a:effectLst/>
                <a:latin typeface="Söhne"/>
              </a:rPr>
              <a:t>Applications of svm</a:t>
            </a:r>
            <a:endParaRPr lang="en-US" b="1" dirty="0"/>
          </a:p>
        </p:txBody>
      </p:sp>
      <p:sp>
        <p:nvSpPr>
          <p:cNvPr id="21" name="Text Placeholder 20">
            <a:extLst>
              <a:ext uri="{FF2B5EF4-FFF2-40B4-BE49-F238E27FC236}">
                <a16:creationId xmlns:a16="http://schemas.microsoft.com/office/drawing/2014/main" id="{136CD9B0-0D33-483A-8178-E8D42A035C20}"/>
              </a:ext>
            </a:extLst>
          </p:cNvPr>
          <p:cNvSpPr>
            <a:spLocks noGrp="1"/>
          </p:cNvSpPr>
          <p:nvPr>
            <p:ph type="body" sz="quarter" idx="17"/>
          </p:nvPr>
        </p:nvSpPr>
        <p:spPr>
          <a:xfrm>
            <a:off x="1191140" y="2196756"/>
            <a:ext cx="1679428" cy="586248"/>
          </a:xfrm>
        </p:spPr>
        <p:txBody>
          <a:bodyPr/>
          <a:lstStyle/>
          <a:p>
            <a:r>
              <a:rPr lang="en-IN" b="0" i="0" dirty="0">
                <a:effectLst/>
                <a:latin typeface="Söhne"/>
              </a:rPr>
              <a:t>Image classification</a:t>
            </a:r>
            <a:endParaRPr lang="en-US" dirty="0"/>
          </a:p>
        </p:txBody>
      </p:sp>
      <p:sp>
        <p:nvSpPr>
          <p:cNvPr id="22" name="Text Placeholder 21">
            <a:extLst>
              <a:ext uri="{FF2B5EF4-FFF2-40B4-BE49-F238E27FC236}">
                <a16:creationId xmlns:a16="http://schemas.microsoft.com/office/drawing/2014/main" id="{2C9AC3EB-BB29-45E4-B0F6-57C288376F89}"/>
              </a:ext>
            </a:extLst>
          </p:cNvPr>
          <p:cNvSpPr>
            <a:spLocks noGrp="1"/>
          </p:cNvSpPr>
          <p:nvPr>
            <p:ph type="body" sz="quarter" idx="18"/>
          </p:nvPr>
        </p:nvSpPr>
        <p:spPr>
          <a:xfrm>
            <a:off x="2836855" y="2191220"/>
            <a:ext cx="1504488" cy="357113"/>
          </a:xfrm>
        </p:spPr>
        <p:txBody>
          <a:bodyPr/>
          <a:lstStyle/>
          <a:p>
            <a:r>
              <a:rPr lang="en-IN" b="0" i="0" dirty="0">
                <a:effectLst/>
                <a:latin typeface="Söhne"/>
              </a:rPr>
              <a:t>Text categorization</a:t>
            </a:r>
            <a:endParaRPr lang="en-US" dirty="0"/>
          </a:p>
        </p:txBody>
      </p:sp>
      <p:sp>
        <p:nvSpPr>
          <p:cNvPr id="24" name="Text Placeholder 23">
            <a:extLst>
              <a:ext uri="{FF2B5EF4-FFF2-40B4-BE49-F238E27FC236}">
                <a16:creationId xmlns:a16="http://schemas.microsoft.com/office/drawing/2014/main" id="{A43C4ED9-1027-445A-A826-A807CFC08742}"/>
              </a:ext>
            </a:extLst>
          </p:cNvPr>
          <p:cNvSpPr>
            <a:spLocks noGrp="1"/>
          </p:cNvSpPr>
          <p:nvPr>
            <p:ph type="body" sz="quarter" idx="20"/>
          </p:nvPr>
        </p:nvSpPr>
        <p:spPr>
          <a:xfrm>
            <a:off x="4360668" y="2222070"/>
            <a:ext cx="1578830" cy="326263"/>
          </a:xfrm>
        </p:spPr>
        <p:txBody>
          <a:bodyPr/>
          <a:lstStyle/>
          <a:p>
            <a:r>
              <a:rPr lang="en-IN" b="0" i="0" dirty="0">
                <a:effectLst/>
                <a:latin typeface="Söhne"/>
              </a:rPr>
              <a:t>Bioinformatics</a:t>
            </a:r>
            <a:endParaRPr lang="en-US" dirty="0"/>
          </a:p>
        </p:txBody>
      </p:sp>
      <p:sp>
        <p:nvSpPr>
          <p:cNvPr id="25" name="Text Placeholder 24">
            <a:extLst>
              <a:ext uri="{FF2B5EF4-FFF2-40B4-BE49-F238E27FC236}">
                <a16:creationId xmlns:a16="http://schemas.microsoft.com/office/drawing/2014/main" id="{B09EB51E-092D-4C97-B81F-91EF721ED808}"/>
              </a:ext>
            </a:extLst>
          </p:cNvPr>
          <p:cNvSpPr>
            <a:spLocks noGrp="1"/>
          </p:cNvSpPr>
          <p:nvPr>
            <p:ph type="body" sz="quarter" idx="21"/>
          </p:nvPr>
        </p:nvSpPr>
        <p:spPr>
          <a:xfrm>
            <a:off x="9045675" y="2222070"/>
            <a:ext cx="1466522" cy="341478"/>
          </a:xfrm>
        </p:spPr>
        <p:txBody>
          <a:bodyPr/>
          <a:lstStyle/>
          <a:p>
            <a:r>
              <a:rPr lang="en-IN" b="0" i="0" dirty="0">
                <a:effectLst/>
                <a:latin typeface="Söhne"/>
              </a:rPr>
              <a:t>Fraud detection</a:t>
            </a:r>
            <a:endParaRPr lang="en-US" dirty="0"/>
          </a:p>
        </p:txBody>
      </p:sp>
      <p:sp>
        <p:nvSpPr>
          <p:cNvPr id="57" name="Text Placeholder 56">
            <a:extLst>
              <a:ext uri="{FF2B5EF4-FFF2-40B4-BE49-F238E27FC236}">
                <a16:creationId xmlns:a16="http://schemas.microsoft.com/office/drawing/2014/main" id="{89A5B9CA-0571-4E52-8820-C4D9ABE1E7AF}"/>
              </a:ext>
            </a:extLst>
          </p:cNvPr>
          <p:cNvSpPr>
            <a:spLocks noGrp="1"/>
          </p:cNvSpPr>
          <p:nvPr>
            <p:ph type="body" sz="quarter" idx="37"/>
          </p:nvPr>
        </p:nvSpPr>
        <p:spPr>
          <a:xfrm>
            <a:off x="6156316" y="2228068"/>
            <a:ext cx="1111623" cy="452627"/>
          </a:xfrm>
        </p:spPr>
        <p:txBody>
          <a:bodyPr/>
          <a:lstStyle/>
          <a:p>
            <a:pPr algn="l"/>
            <a:r>
              <a:rPr lang="en-IN" b="0" i="0" dirty="0">
                <a:effectLst/>
                <a:latin typeface="Söhne"/>
              </a:rPr>
              <a:t>Face detection</a:t>
            </a:r>
          </a:p>
          <a:p>
            <a:br>
              <a:rPr lang="en-IN" dirty="0"/>
            </a:br>
            <a:endParaRPr lang="en-US" dirty="0"/>
          </a:p>
        </p:txBody>
      </p:sp>
      <p:sp>
        <p:nvSpPr>
          <p:cNvPr id="59" name="Text Placeholder 58">
            <a:extLst>
              <a:ext uri="{FF2B5EF4-FFF2-40B4-BE49-F238E27FC236}">
                <a16:creationId xmlns:a16="http://schemas.microsoft.com/office/drawing/2014/main" id="{4B130F84-F904-404E-840F-C6515BA16A22}"/>
              </a:ext>
            </a:extLst>
          </p:cNvPr>
          <p:cNvSpPr>
            <a:spLocks noGrp="1"/>
          </p:cNvSpPr>
          <p:nvPr>
            <p:ph type="body" sz="quarter" idx="39"/>
          </p:nvPr>
        </p:nvSpPr>
        <p:spPr>
          <a:xfrm>
            <a:off x="7457260" y="2236497"/>
            <a:ext cx="1413534" cy="253383"/>
          </a:xfrm>
        </p:spPr>
        <p:txBody>
          <a:bodyPr/>
          <a:lstStyle/>
          <a:p>
            <a:pPr algn="l"/>
            <a:r>
              <a:rPr lang="en-IN" b="0" i="0" dirty="0">
                <a:effectLst/>
                <a:latin typeface="Söhne"/>
              </a:rPr>
              <a:t>Speech recognition</a:t>
            </a:r>
          </a:p>
          <a:p>
            <a:br>
              <a:rPr lang="en-IN" dirty="0"/>
            </a:br>
            <a:endParaRPr lang="en-US" dirty="0"/>
          </a:p>
        </p:txBody>
      </p:sp>
      <p:sp>
        <p:nvSpPr>
          <p:cNvPr id="150" name="Oval 149">
            <a:extLst>
              <a:ext uri="{FF2B5EF4-FFF2-40B4-BE49-F238E27FC236}">
                <a16:creationId xmlns:a16="http://schemas.microsoft.com/office/drawing/2014/main" id="{E9880F65-3481-4185-A6A4-9E704ED6DADA}"/>
              </a:ext>
              <a:ext uri="{C183D7F6-B498-43B3-948B-1728B52AA6E4}">
                <adec:decorative xmlns:adec="http://schemas.microsoft.com/office/drawing/2017/decorative" val="1"/>
              </a:ext>
            </a:extLst>
          </p:cNvPr>
          <p:cNvSpPr/>
          <p:nvPr userDrawn="1"/>
        </p:nvSpPr>
        <p:spPr>
          <a:xfrm>
            <a:off x="1835966"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a:extLst>
              <a:ext uri="{FF2B5EF4-FFF2-40B4-BE49-F238E27FC236}">
                <a16:creationId xmlns:a16="http://schemas.microsoft.com/office/drawing/2014/main" id="{65ED933E-07EF-4D98-BF2F-857A474AADFC}"/>
              </a:ext>
              <a:ext uri="{C183D7F6-B498-43B3-948B-1728B52AA6E4}">
                <adec:decorative xmlns:adec="http://schemas.microsoft.com/office/drawing/2017/decorative" val="1"/>
              </a:ext>
            </a:extLst>
          </p:cNvPr>
          <p:cNvSpPr/>
          <p:nvPr userDrawn="1"/>
        </p:nvSpPr>
        <p:spPr>
          <a:xfrm>
            <a:off x="2625447" y="2599627"/>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Oval 151">
            <a:extLst>
              <a:ext uri="{FF2B5EF4-FFF2-40B4-BE49-F238E27FC236}">
                <a16:creationId xmlns:a16="http://schemas.microsoft.com/office/drawing/2014/main" id="{BCB9E7A7-C7A3-4817-B0F4-C1F36CEC7038}"/>
              </a:ext>
              <a:ext uri="{C183D7F6-B498-43B3-948B-1728B52AA6E4}">
                <adec:decorative xmlns:adec="http://schemas.microsoft.com/office/drawing/2017/decorative" val="1"/>
              </a:ext>
            </a:extLst>
          </p:cNvPr>
          <p:cNvSpPr/>
          <p:nvPr userDrawn="1"/>
        </p:nvSpPr>
        <p:spPr>
          <a:xfrm>
            <a:off x="3414928"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Oval 152">
            <a:extLst>
              <a:ext uri="{FF2B5EF4-FFF2-40B4-BE49-F238E27FC236}">
                <a16:creationId xmlns:a16="http://schemas.microsoft.com/office/drawing/2014/main" id="{2E2B365D-92EC-488A-A4FF-B400D8EFE163}"/>
              </a:ext>
              <a:ext uri="{C183D7F6-B498-43B3-948B-1728B52AA6E4}">
                <adec:decorative xmlns:adec="http://schemas.microsoft.com/office/drawing/2017/decorative" val="1"/>
              </a:ext>
            </a:extLst>
          </p:cNvPr>
          <p:cNvSpPr/>
          <p:nvPr userDrawn="1"/>
        </p:nvSpPr>
        <p:spPr>
          <a:xfrm>
            <a:off x="4204409"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Oval 153">
            <a:extLst>
              <a:ext uri="{FF2B5EF4-FFF2-40B4-BE49-F238E27FC236}">
                <a16:creationId xmlns:a16="http://schemas.microsoft.com/office/drawing/2014/main" id="{9AC5439A-F0E7-4D55-9C8D-2FC3D2611E09}"/>
              </a:ext>
              <a:ext uri="{C183D7F6-B498-43B3-948B-1728B52AA6E4}">
                <adec:decorative xmlns:adec="http://schemas.microsoft.com/office/drawing/2017/decorative" val="1"/>
              </a:ext>
            </a:extLst>
          </p:cNvPr>
          <p:cNvSpPr/>
          <p:nvPr userDrawn="1"/>
        </p:nvSpPr>
        <p:spPr>
          <a:xfrm>
            <a:off x="4993890" y="2599627"/>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Oval 163">
            <a:extLst>
              <a:ext uri="{FF2B5EF4-FFF2-40B4-BE49-F238E27FC236}">
                <a16:creationId xmlns:a16="http://schemas.microsoft.com/office/drawing/2014/main" id="{5D37E8DF-F521-4857-AD61-721C6EBF220A}"/>
              </a:ext>
              <a:ext uri="{C183D7F6-B498-43B3-948B-1728B52AA6E4}">
                <adec:decorative xmlns:adec="http://schemas.microsoft.com/office/drawing/2017/decorative" val="1"/>
              </a:ext>
            </a:extLst>
          </p:cNvPr>
          <p:cNvSpPr/>
          <p:nvPr/>
        </p:nvSpPr>
        <p:spPr>
          <a:xfrm>
            <a:off x="5783371" y="2598786"/>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Oval 168">
            <a:extLst>
              <a:ext uri="{FF2B5EF4-FFF2-40B4-BE49-F238E27FC236}">
                <a16:creationId xmlns:a16="http://schemas.microsoft.com/office/drawing/2014/main" id="{F39FFA4F-D65D-4FB6-88D7-FBE005F21F0A}"/>
              </a:ext>
              <a:ext uri="{C183D7F6-B498-43B3-948B-1728B52AA6E4}">
                <adec:decorative xmlns:adec="http://schemas.microsoft.com/office/drawing/2017/decorative" val="1"/>
              </a:ext>
            </a:extLst>
          </p:cNvPr>
          <p:cNvSpPr/>
          <p:nvPr/>
        </p:nvSpPr>
        <p:spPr>
          <a:xfrm>
            <a:off x="6564109" y="2593611"/>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a:extLst>
              <a:ext uri="{FF2B5EF4-FFF2-40B4-BE49-F238E27FC236}">
                <a16:creationId xmlns:a16="http://schemas.microsoft.com/office/drawing/2014/main" id="{D22A90C3-72CD-4A82-972D-1D330862A88D}"/>
              </a:ext>
              <a:ext uri="{C183D7F6-B498-43B3-948B-1728B52AA6E4}">
                <adec:decorative xmlns:adec="http://schemas.microsoft.com/office/drawing/2017/decorative" val="1"/>
              </a:ext>
            </a:extLst>
          </p:cNvPr>
          <p:cNvSpPr/>
          <p:nvPr/>
        </p:nvSpPr>
        <p:spPr>
          <a:xfrm>
            <a:off x="7353590" y="2630866"/>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a:extLst>
              <a:ext uri="{FF2B5EF4-FFF2-40B4-BE49-F238E27FC236}">
                <a16:creationId xmlns:a16="http://schemas.microsoft.com/office/drawing/2014/main" id="{F864FDF0-179F-42B6-AEF6-5ADE8CD6BE39}"/>
              </a:ext>
              <a:ext uri="{C183D7F6-B498-43B3-948B-1728B52AA6E4}">
                <adec:decorative xmlns:adec="http://schemas.microsoft.com/office/drawing/2017/decorative" val="1"/>
              </a:ext>
            </a:extLst>
          </p:cNvPr>
          <p:cNvSpPr/>
          <p:nvPr/>
        </p:nvSpPr>
        <p:spPr>
          <a:xfrm>
            <a:off x="8138208" y="2630865"/>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Oval 171">
            <a:extLst>
              <a:ext uri="{FF2B5EF4-FFF2-40B4-BE49-F238E27FC236}">
                <a16:creationId xmlns:a16="http://schemas.microsoft.com/office/drawing/2014/main" id="{4E077E29-52F8-4D74-A61E-62322621C7B4}"/>
              </a:ext>
              <a:ext uri="{C183D7F6-B498-43B3-948B-1728B52AA6E4}">
                <adec:decorative xmlns:adec="http://schemas.microsoft.com/office/drawing/2017/decorative" val="1"/>
              </a:ext>
            </a:extLst>
          </p:cNvPr>
          <p:cNvSpPr/>
          <p:nvPr/>
        </p:nvSpPr>
        <p:spPr>
          <a:xfrm>
            <a:off x="8941295" y="2593610"/>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Oval 173">
            <a:extLst>
              <a:ext uri="{FF2B5EF4-FFF2-40B4-BE49-F238E27FC236}">
                <a16:creationId xmlns:a16="http://schemas.microsoft.com/office/drawing/2014/main" id="{0F8A85D2-9F79-4560-96CE-8296F809783A}"/>
              </a:ext>
              <a:ext uri="{C183D7F6-B498-43B3-948B-1728B52AA6E4}">
                <adec:decorative xmlns:adec="http://schemas.microsoft.com/office/drawing/2017/decorative" val="1"/>
              </a:ext>
            </a:extLst>
          </p:cNvPr>
          <p:cNvSpPr/>
          <p:nvPr/>
        </p:nvSpPr>
        <p:spPr>
          <a:xfrm>
            <a:off x="9730776" y="2595134"/>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0" name="Text Placeholder 519">
            <a:extLst>
              <a:ext uri="{FF2B5EF4-FFF2-40B4-BE49-F238E27FC236}">
                <a16:creationId xmlns:a16="http://schemas.microsoft.com/office/drawing/2014/main" id="{B93831B4-35CC-629F-AC8C-7FDA2B3EBB83}"/>
              </a:ext>
            </a:extLst>
          </p:cNvPr>
          <p:cNvSpPr>
            <a:spLocks noGrp="1"/>
          </p:cNvSpPr>
          <p:nvPr>
            <p:ph type="body" sz="quarter" idx="36"/>
          </p:nvPr>
        </p:nvSpPr>
        <p:spPr>
          <a:xfrm>
            <a:off x="1633622" y="3809460"/>
            <a:ext cx="9045388" cy="586248"/>
          </a:xfrm>
        </p:spPr>
        <p:txBody>
          <a:bodyPr/>
          <a:lstStyle/>
          <a:p>
            <a:r>
              <a:rPr lang="en-US" b="1" i="0" dirty="0">
                <a:effectLst/>
                <a:latin typeface="Söhne"/>
              </a:rPr>
              <a:t>SVM finds diverse applications across industries. From image recognition and text classification to medical diagnosis and finance, its ability to handle complex data distributions and make accurate predictions makes it indispensable in real-world problem-solving.</a:t>
            </a:r>
            <a:endParaRPr lang="en-IN" b="1" dirty="0"/>
          </a:p>
        </p:txBody>
      </p:sp>
    </p:spTree>
    <p:extLst>
      <p:ext uri="{BB962C8B-B14F-4D97-AF65-F5344CB8AC3E}">
        <p14:creationId xmlns:p14="http://schemas.microsoft.com/office/powerpoint/2010/main" val="1312573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A6AD16E-8FB5-4AC7-941E-313FBED6044E}"/>
              </a:ext>
            </a:extLst>
          </p:cNvPr>
          <p:cNvSpPr>
            <a:spLocks noGrp="1"/>
          </p:cNvSpPr>
          <p:nvPr>
            <p:ph type="title"/>
          </p:nvPr>
        </p:nvSpPr>
        <p:spPr>
          <a:xfrm>
            <a:off x="5679441" y="1259911"/>
            <a:ext cx="5124189" cy="492302"/>
          </a:xfrm>
        </p:spPr>
        <p:txBody>
          <a:bodyPr/>
          <a:lstStyle/>
          <a:p>
            <a:r>
              <a:rPr lang="en-US" dirty="0"/>
              <a:t>Summary</a:t>
            </a:r>
          </a:p>
        </p:txBody>
      </p:sp>
      <p:sp>
        <p:nvSpPr>
          <p:cNvPr id="22" name="Text Placeholder 21">
            <a:extLst>
              <a:ext uri="{FF2B5EF4-FFF2-40B4-BE49-F238E27FC236}">
                <a16:creationId xmlns:a16="http://schemas.microsoft.com/office/drawing/2014/main" id="{A3F3E4C8-A3E9-4D1E-AAF8-A6C4EF21F04E}"/>
              </a:ext>
            </a:extLst>
          </p:cNvPr>
          <p:cNvSpPr>
            <a:spLocks noGrp="1"/>
          </p:cNvSpPr>
          <p:nvPr>
            <p:ph type="body" sz="quarter" idx="14"/>
          </p:nvPr>
        </p:nvSpPr>
        <p:spPr>
          <a:xfrm>
            <a:off x="5208494" y="2137695"/>
            <a:ext cx="6331473" cy="2413388"/>
          </a:xfrm>
        </p:spPr>
        <p:txBody>
          <a:bodyPr/>
          <a:lstStyle/>
          <a:p>
            <a:r>
              <a:rPr lang="en-US" b="1" i="0" dirty="0">
                <a:effectLst/>
                <a:latin typeface="Söhne"/>
              </a:rPr>
              <a:t>In summary, Support Vector Machine (SVM) stands as a robust classification and regression tool, adept at maximizing margins for clear class separation. Its adaptability to linear and non-linear scenarios, emphasis on support vectors, and versatile applications make it invaluable. For working professionals, SVM enhances machine learning expertise and equips with a powerful problem-solving tool. Embrace SVM's elegance to tackle complexities and elevate your data-driven solutions, opening doors to new insights and successful implementations.</a:t>
            </a:r>
            <a:endParaRPr lang="en-US" b="1" dirty="0"/>
          </a:p>
        </p:txBody>
      </p:sp>
    </p:spTree>
    <p:extLst>
      <p:ext uri="{BB962C8B-B14F-4D97-AF65-F5344CB8AC3E}">
        <p14:creationId xmlns:p14="http://schemas.microsoft.com/office/powerpoint/2010/main" val="2946034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756576"/>
          </a:xfrm>
        </p:spPr>
        <p:txBody>
          <a:bodyPr>
            <a:normAutofit/>
          </a:bodyPr>
          <a:lstStyle/>
          <a:p>
            <a:r>
              <a:rPr lang="en-US" dirty="0"/>
              <a:t>Amritanshu Sharma</a:t>
            </a:r>
          </a:p>
        </p:txBody>
      </p:sp>
    </p:spTree>
    <p:extLst>
      <p:ext uri="{BB962C8B-B14F-4D97-AF65-F5344CB8AC3E}">
        <p14:creationId xmlns:p14="http://schemas.microsoft.com/office/powerpoint/2010/main" val="2806944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34661" y="2209512"/>
            <a:ext cx="4579970" cy="538038"/>
          </a:xfrm>
        </p:spPr>
        <p:txBody>
          <a:bodyPr/>
          <a:lstStyle/>
          <a:p>
            <a:r>
              <a:rPr lang="en-IN" b="1" i="0" dirty="0">
                <a:effectLst/>
                <a:latin typeface="Söhne"/>
              </a:rPr>
              <a:t>Introduction</a:t>
            </a:r>
            <a:endParaRPr lang="en-US" b="1" dirty="0"/>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5309918" cy="2872039"/>
          </a:xfrm>
        </p:spPr>
        <p:txBody>
          <a:bodyPr/>
          <a:lstStyle/>
          <a:p>
            <a:r>
              <a:rPr lang="en-US" b="1" i="0" dirty="0">
                <a:effectLst/>
                <a:latin typeface="Söhne"/>
              </a:rPr>
              <a:t>Support Vector Machine, often abbreviated as SVM, is a powerful machine learning algorithm that finds applications in both classification and regression tasks. It's known for its effectiveness in handling complex datasets by finding optimal decision boundaries. SVM aims to maximize the margin between different classes, making it robust to noise and capable of generalizing well to new data.</a:t>
            </a:r>
            <a:endParaRPr lang="en-US" b="1" dirty="0"/>
          </a:p>
        </p:txBody>
      </p:sp>
      <p:pic>
        <p:nvPicPr>
          <p:cNvPr id="13" name="Picture Placeholder 12">
            <a:extLst>
              <a:ext uri="{FF2B5EF4-FFF2-40B4-BE49-F238E27FC236}">
                <a16:creationId xmlns:a16="http://schemas.microsoft.com/office/drawing/2014/main" id="{AD29D23A-EE27-16DA-3694-736F75CAAA72}"/>
              </a:ext>
            </a:extLst>
          </p:cNvPr>
          <p:cNvPicPr>
            <a:picLocks noGrp="1" noChangeAspect="1"/>
          </p:cNvPicPr>
          <p:nvPr>
            <p:ph type="pic" sz="quarter" idx="13"/>
          </p:nvPr>
        </p:nvPicPr>
        <p:blipFill>
          <a:blip r:embed="rId2"/>
          <a:srcRect l="24770" r="24770"/>
          <a:stretch>
            <a:fillRect/>
          </a:stretch>
        </p:blipFill>
        <p:spPr/>
      </p:pic>
    </p:spTree>
    <p:extLst>
      <p:ext uri="{BB962C8B-B14F-4D97-AF65-F5344CB8AC3E}">
        <p14:creationId xmlns:p14="http://schemas.microsoft.com/office/powerpoint/2010/main" val="218423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187069" y="695093"/>
            <a:ext cx="4919354" cy="667498"/>
          </a:xfrm>
        </p:spPr>
        <p:txBody>
          <a:bodyPr/>
          <a:lstStyle/>
          <a:p>
            <a:r>
              <a:rPr lang="en-IN" b="1" i="0" dirty="0">
                <a:effectLst/>
                <a:latin typeface="Söhne"/>
              </a:rPr>
              <a:t>Basics of SVM</a:t>
            </a:r>
            <a:endParaRPr lang="en-US" b="1" dirty="0"/>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1613647" y="1586753"/>
            <a:ext cx="5142526" cy="652187"/>
          </a:xfrm>
        </p:spPr>
        <p:txBody>
          <a:bodyPr/>
          <a:lstStyle/>
          <a:p>
            <a:r>
              <a:rPr lang="en-US" b="1" i="0" dirty="0">
                <a:effectLst/>
                <a:latin typeface="Söhne"/>
              </a:rPr>
              <a:t>Definition of Support Vector Machine (SVM)</a:t>
            </a:r>
            <a:endParaRPr lang="en-US" dirty="0"/>
          </a:p>
        </p:txBody>
      </p:sp>
      <p:sp>
        <p:nvSpPr>
          <p:cNvPr id="42" name="Text Placeholder 41">
            <a:extLst>
              <a:ext uri="{FF2B5EF4-FFF2-40B4-BE49-F238E27FC236}">
                <a16:creationId xmlns:a16="http://schemas.microsoft.com/office/drawing/2014/main" id="{933753EF-34D5-413D-B330-9D63C1E264BB}"/>
              </a:ext>
            </a:extLst>
          </p:cNvPr>
          <p:cNvSpPr>
            <a:spLocks noGrp="1"/>
          </p:cNvSpPr>
          <p:nvPr>
            <p:ph type="body" sz="quarter" idx="15"/>
          </p:nvPr>
        </p:nvSpPr>
        <p:spPr>
          <a:xfrm>
            <a:off x="2907779" y="1938644"/>
            <a:ext cx="5752128" cy="1490356"/>
          </a:xfrm>
        </p:spPr>
        <p:txBody>
          <a:bodyPr/>
          <a:lstStyle/>
          <a:p>
            <a:r>
              <a:rPr lang="en-US" b="1" i="0" dirty="0">
                <a:effectLst/>
                <a:latin typeface="Söhne"/>
              </a:rPr>
              <a:t>Support Vector Machine (SVM) is a supervised learning algorithm that is primarily used for classification and regression tasks. In the context of supervised learning, SVM aims to create a model that can predict or classify new data based on patterns it learns from a labeled training dataset.</a:t>
            </a:r>
            <a:endParaRPr lang="en-US" b="1" dirty="0"/>
          </a:p>
        </p:txBody>
      </p:sp>
      <p:sp>
        <p:nvSpPr>
          <p:cNvPr id="43" name="Text Placeholder 42">
            <a:extLst>
              <a:ext uri="{FF2B5EF4-FFF2-40B4-BE49-F238E27FC236}">
                <a16:creationId xmlns:a16="http://schemas.microsoft.com/office/drawing/2014/main" id="{F1C997B7-3BCB-422D-B850-6AD06C8FB9D1}"/>
              </a:ext>
            </a:extLst>
          </p:cNvPr>
          <p:cNvSpPr>
            <a:spLocks noGrp="1"/>
          </p:cNvSpPr>
          <p:nvPr>
            <p:ph type="body" sz="quarter" idx="23"/>
          </p:nvPr>
        </p:nvSpPr>
        <p:spPr>
          <a:xfrm>
            <a:off x="4029635" y="3927325"/>
            <a:ext cx="7543800" cy="563252"/>
          </a:xfrm>
        </p:spPr>
        <p:txBody>
          <a:bodyPr/>
          <a:lstStyle/>
          <a:p>
            <a:r>
              <a:rPr lang="en-US" b="1" i="0" dirty="0">
                <a:effectLst/>
                <a:latin typeface="Söhne"/>
              </a:rPr>
              <a:t>Emphasis on SVM's Use in Classification and Regression Tasks</a:t>
            </a:r>
            <a:endParaRPr lang="en-US" dirty="0"/>
          </a:p>
        </p:txBody>
      </p:sp>
      <p:sp>
        <p:nvSpPr>
          <p:cNvPr id="58" name="Text Placeholder 57">
            <a:extLst>
              <a:ext uri="{FF2B5EF4-FFF2-40B4-BE49-F238E27FC236}">
                <a16:creationId xmlns:a16="http://schemas.microsoft.com/office/drawing/2014/main" id="{82CC08AE-1854-427C-A409-844DADA8D46C}"/>
              </a:ext>
            </a:extLst>
          </p:cNvPr>
          <p:cNvSpPr>
            <a:spLocks noGrp="1"/>
          </p:cNvSpPr>
          <p:nvPr>
            <p:ph type="body" sz="quarter" idx="17"/>
          </p:nvPr>
        </p:nvSpPr>
        <p:spPr>
          <a:xfrm>
            <a:off x="5118847" y="4521953"/>
            <a:ext cx="6843971" cy="2085035"/>
          </a:xfrm>
        </p:spPr>
        <p:txBody>
          <a:bodyPr/>
          <a:lstStyle/>
          <a:p>
            <a:r>
              <a:rPr lang="en-IN" b="1" i="0" dirty="0">
                <a:effectLst/>
                <a:latin typeface="Söhne"/>
              </a:rPr>
              <a:t>SVM excels in classification by identifying the optimal hyperplane between classes, utilizing crucial "support vectors" to determine its position. This maximizes the margin, enhancing generalization and noise resistance. In regression, SVM constructs a fitting hyperplane, minimizing error, with support vectors defining boundaries. SVM offers robust solutions for both tasks.</a:t>
            </a:r>
            <a:endParaRPr lang="en-US" b="1" dirty="0"/>
          </a:p>
        </p:txBody>
      </p:sp>
    </p:spTree>
    <p:extLst>
      <p:ext uri="{BB962C8B-B14F-4D97-AF65-F5344CB8AC3E}">
        <p14:creationId xmlns:p14="http://schemas.microsoft.com/office/powerpoint/2010/main" val="3109501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157834" y="1315725"/>
            <a:ext cx="5876331" cy="580030"/>
          </a:xfrm>
        </p:spPr>
        <p:txBody>
          <a:bodyPr/>
          <a:lstStyle/>
          <a:p>
            <a:r>
              <a:rPr lang="en-IN" b="1" i="0" dirty="0">
                <a:effectLst/>
                <a:latin typeface="Söhne"/>
              </a:rPr>
              <a:t>Intuition Behind SVM</a:t>
            </a:r>
            <a:endParaRPr lang="en-US" b="1" dirty="0"/>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a:off x="2172245" y="3645383"/>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4085064"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43562" y="317463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26567"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1" name="Picture Placeholder 90" descr="market icon">
            <a:extLst>
              <a:ext uri="{FF2B5EF4-FFF2-40B4-BE49-F238E27FC236}">
                <a16:creationId xmlns:a16="http://schemas.microsoft.com/office/drawing/2014/main" id="{C6A83A1A-E2DA-4D40-B2A8-6FAABB76B41B}"/>
              </a:ext>
            </a:extLst>
          </p:cNvPr>
          <p:cNvPicPr>
            <a:picLocks noGrp="1" noChangeAspect="1"/>
          </p:cNvPicPr>
          <p:nvPr>
            <p:ph type="pic" sz="quarter" idx="25"/>
          </p:nvPr>
        </p:nvPicPr>
        <p:blipFill>
          <a:blip r:embed="rId2"/>
          <a:srcRect/>
          <a:stretch>
            <a:fillRect/>
          </a:stretch>
        </p:blipFill>
        <p:spPr>
          <a:xfrm>
            <a:off x="1404658" y="3330145"/>
            <a:ext cx="603504" cy="603504"/>
          </a:xfrm>
          <a:prstGeom prst="rect">
            <a:avLst/>
          </a:prstGeom>
        </p:spPr>
      </p:pic>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379005" y="4230943"/>
            <a:ext cx="2640803" cy="365125"/>
          </a:xfrm>
        </p:spPr>
        <p:txBody>
          <a:bodyPr/>
          <a:lstStyle/>
          <a:p>
            <a:r>
              <a:rPr lang="en-IN" b="1" i="0" dirty="0">
                <a:effectLst/>
                <a:latin typeface="Söhne"/>
              </a:rPr>
              <a:t>Data Points in Space</a:t>
            </a:r>
            <a:endParaRPr lang="en-US" dirty="0"/>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79005" y="4546458"/>
            <a:ext cx="2640803" cy="1616414"/>
          </a:xfrm>
        </p:spPr>
        <p:txBody>
          <a:bodyPr/>
          <a:lstStyle/>
          <a:p>
            <a:r>
              <a:rPr lang="en-US" b="1" i="0" dirty="0">
                <a:effectLst/>
                <a:latin typeface="Söhne"/>
              </a:rPr>
              <a:t>Visualize 2D data with two classes. Linear separability means a clear split by a straight line, the potential hyperplane.</a:t>
            </a:r>
            <a:endParaRPr lang="en-US" b="1" dirty="0"/>
          </a:p>
        </p:txBody>
      </p:sp>
      <p:pic>
        <p:nvPicPr>
          <p:cNvPr id="92" name="Picture Placeholder 91" descr="group of people icon">
            <a:extLst>
              <a:ext uri="{FF2B5EF4-FFF2-40B4-BE49-F238E27FC236}">
                <a16:creationId xmlns:a16="http://schemas.microsoft.com/office/drawing/2014/main" id="{B0B79D89-2FA7-4527-BF24-BD94083A08E6}"/>
              </a:ext>
            </a:extLst>
          </p:cNvPr>
          <p:cNvPicPr>
            <a:picLocks noGrp="1" noChangeAspect="1"/>
          </p:cNvPicPr>
          <p:nvPr>
            <p:ph type="pic" sz="quarter" idx="26"/>
          </p:nvPr>
        </p:nvPicPr>
        <p:blipFill>
          <a:blip r:embed="rId3"/>
          <a:srcRect/>
          <a:stretch>
            <a:fillRect/>
          </a:stretch>
        </p:blipFill>
        <p:spPr>
          <a:prstGeom prst="rect">
            <a:avLst/>
          </a:prstGeom>
        </p:spPr>
      </p:pic>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3237502" y="4234631"/>
            <a:ext cx="2640803" cy="365125"/>
          </a:xfrm>
        </p:spPr>
        <p:txBody>
          <a:bodyPr/>
          <a:lstStyle/>
          <a:p>
            <a:r>
              <a:rPr lang="en-IN" b="1" i="0" dirty="0">
                <a:effectLst/>
                <a:latin typeface="Söhne"/>
              </a:rPr>
              <a:t>Maximizing Margin</a:t>
            </a:r>
            <a:endParaRPr lang="en-US" dirty="0"/>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3237503" y="4550146"/>
            <a:ext cx="2640803" cy="1616414"/>
          </a:xfrm>
        </p:spPr>
        <p:txBody>
          <a:bodyPr/>
          <a:lstStyle/>
          <a:p>
            <a:r>
              <a:rPr lang="en-US" b="1" i="0" dirty="0">
                <a:effectLst/>
                <a:latin typeface="Söhne"/>
              </a:rPr>
              <a:t>SVM aims for optimal hyperplane, maximizing distance to nearest data points (support vectors) of each class.</a:t>
            </a:r>
            <a:endParaRPr lang="en-US" b="1" dirty="0"/>
          </a:p>
        </p:txBody>
      </p:sp>
      <p:pic>
        <p:nvPicPr>
          <p:cNvPr id="93" name="Picture Placeholder 92" descr="piggy bank icon">
            <a:extLst>
              <a:ext uri="{FF2B5EF4-FFF2-40B4-BE49-F238E27FC236}">
                <a16:creationId xmlns:a16="http://schemas.microsoft.com/office/drawing/2014/main" id="{72B05E96-95BD-47EE-996E-6B2C14EBD1B4}"/>
              </a:ext>
            </a:extLst>
          </p:cNvPr>
          <p:cNvPicPr>
            <a:picLocks noGrp="1" noChangeAspect="1"/>
          </p:cNvPicPr>
          <p:nvPr>
            <p:ph type="pic" sz="quarter" idx="28"/>
          </p:nvPr>
        </p:nvPicPr>
        <p:blipFill>
          <a:blip r:embed="rId4"/>
          <a:srcRect/>
          <a:stretch>
            <a:fillRect/>
          </a:stretch>
        </p:blipFill>
        <p:spPr>
          <a:prstGeom prst="rect">
            <a:avLst/>
          </a:prstGeom>
        </p:spPr>
      </p:pic>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6096000" y="4218499"/>
            <a:ext cx="2640803" cy="365125"/>
          </a:xfrm>
        </p:spPr>
        <p:txBody>
          <a:bodyPr/>
          <a:lstStyle/>
          <a:p>
            <a:r>
              <a:rPr lang="en-IN" b="1" i="0" dirty="0">
                <a:effectLst/>
                <a:latin typeface="Söhne"/>
              </a:rPr>
              <a:t>Decision Boundary</a:t>
            </a:r>
            <a:endParaRPr lang="en-US" dirty="0"/>
          </a:p>
        </p:txBody>
      </p:sp>
      <p:sp>
        <p:nvSpPr>
          <p:cNvPr id="29" name="Text Placeholder 28">
            <a:extLst>
              <a:ext uri="{FF2B5EF4-FFF2-40B4-BE49-F238E27FC236}">
                <a16:creationId xmlns:a16="http://schemas.microsoft.com/office/drawing/2014/main" id="{491AC0FF-532B-4B36-BE1C-83B71D783B45}"/>
              </a:ext>
            </a:extLst>
          </p:cNvPr>
          <p:cNvSpPr>
            <a:spLocks noGrp="1"/>
          </p:cNvSpPr>
          <p:nvPr>
            <p:ph type="body" sz="quarter" idx="17"/>
          </p:nvPr>
        </p:nvSpPr>
        <p:spPr>
          <a:xfrm>
            <a:off x="6096000" y="4534014"/>
            <a:ext cx="2640803" cy="1616414"/>
          </a:xfrm>
        </p:spPr>
        <p:txBody>
          <a:bodyPr/>
          <a:lstStyle/>
          <a:p>
            <a:r>
              <a:rPr lang="en-US" b="1" i="0" dirty="0">
                <a:effectLst/>
                <a:latin typeface="Söhne"/>
              </a:rPr>
              <a:t>Margin is SVM distance. SVM selects hyperplane with max margin, improving separation and classification certainty.</a:t>
            </a:r>
            <a:endParaRPr lang="en-US" b="1" dirty="0"/>
          </a:p>
        </p:txBody>
      </p:sp>
      <p:pic>
        <p:nvPicPr>
          <p:cNvPr id="94" name="Picture Placeholder 93" descr="stack of papers icon">
            <a:extLst>
              <a:ext uri="{FF2B5EF4-FFF2-40B4-BE49-F238E27FC236}">
                <a16:creationId xmlns:a16="http://schemas.microsoft.com/office/drawing/2014/main" id="{8C7C9F51-16A3-43F8-8724-9F145C4AD51D}"/>
              </a:ext>
            </a:extLst>
          </p:cNvPr>
          <p:cNvPicPr>
            <a:picLocks noGrp="1" noChangeAspect="1"/>
          </p:cNvPicPr>
          <p:nvPr>
            <p:ph type="pic" sz="quarter" idx="27"/>
          </p:nvPr>
        </p:nvPicPr>
        <p:blipFill>
          <a:blip r:embed="rId5"/>
          <a:srcRect/>
          <a:stretch>
            <a:fillRect/>
          </a:stretch>
        </p:blipFill>
        <p:spPr>
          <a:prstGeom prst="rect">
            <a:avLst/>
          </a:prstGeom>
        </p:spPr>
      </p:pic>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8946967" y="4218499"/>
            <a:ext cx="2640803" cy="365125"/>
          </a:xfrm>
        </p:spPr>
        <p:txBody>
          <a:bodyPr/>
          <a:lstStyle/>
          <a:p>
            <a:r>
              <a:rPr lang="en-IN" b="1" i="0" dirty="0">
                <a:effectLst/>
                <a:latin typeface="Söhne"/>
              </a:rPr>
              <a:t>Robustness to Noise</a:t>
            </a:r>
            <a:endParaRPr lang="en-US" dirty="0"/>
          </a:p>
        </p:txBody>
      </p:sp>
      <p:sp>
        <p:nvSpPr>
          <p:cNvPr id="30" name="Text Placeholder 29">
            <a:extLst>
              <a:ext uri="{FF2B5EF4-FFF2-40B4-BE49-F238E27FC236}">
                <a16:creationId xmlns:a16="http://schemas.microsoft.com/office/drawing/2014/main" id="{D16C7B99-9723-4022-8904-97B66907F149}"/>
              </a:ext>
            </a:extLst>
          </p:cNvPr>
          <p:cNvSpPr>
            <a:spLocks noGrp="1"/>
          </p:cNvSpPr>
          <p:nvPr>
            <p:ph type="body" sz="quarter" idx="19"/>
          </p:nvPr>
        </p:nvSpPr>
        <p:spPr>
          <a:xfrm>
            <a:off x="8946967" y="4534014"/>
            <a:ext cx="2640803" cy="1616414"/>
          </a:xfrm>
        </p:spPr>
        <p:txBody>
          <a:bodyPr/>
          <a:lstStyle/>
          <a:p>
            <a:r>
              <a:rPr lang="en-US" b="1" i="0" dirty="0">
                <a:effectLst/>
                <a:latin typeface="Söhne"/>
              </a:rPr>
              <a:t>SVM focuses on support vectors, resistant to outliers and noise. Correctly classifying key vectors enhances robustness.</a:t>
            </a:r>
            <a:endParaRPr lang="en-US" b="1" dirty="0"/>
          </a:p>
        </p:txBody>
      </p:sp>
    </p:spTree>
    <p:extLst>
      <p:ext uri="{BB962C8B-B14F-4D97-AF65-F5344CB8AC3E}">
        <p14:creationId xmlns:p14="http://schemas.microsoft.com/office/powerpoint/2010/main" val="2961106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96218" y="690802"/>
            <a:ext cx="4936277" cy="575890"/>
          </a:xfrm>
        </p:spPr>
        <p:txBody>
          <a:bodyPr/>
          <a:lstStyle/>
          <a:p>
            <a:r>
              <a:rPr lang="en-IN" b="1" i="0" dirty="0">
                <a:effectLst/>
                <a:latin typeface="Söhne"/>
              </a:rPr>
              <a:t>Linear SVM</a:t>
            </a:r>
            <a:endParaRPr lang="en-US" b="1" dirty="0"/>
          </a:p>
        </p:txBody>
      </p:sp>
      <p:pic>
        <p:nvPicPr>
          <p:cNvPr id="42" name="Picture Placeholder 41" descr="box icon">
            <a:extLst>
              <a:ext uri="{FF2B5EF4-FFF2-40B4-BE49-F238E27FC236}">
                <a16:creationId xmlns:a16="http://schemas.microsoft.com/office/drawing/2014/main" id="{7A0C5CE6-9CA6-4807-B23A-A4F89C0310D2}"/>
              </a:ext>
            </a:extLst>
          </p:cNvPr>
          <p:cNvPicPr>
            <a:picLocks noGrp="1" noChangeAspect="1"/>
          </p:cNvPicPr>
          <p:nvPr>
            <p:ph type="pic" sz="quarter" idx="26"/>
          </p:nvPr>
        </p:nvPicPr>
        <p:blipFill>
          <a:blip r:embed="rId2"/>
          <a:srcRect l="375" r="375"/>
          <a:stretch>
            <a:fillRect/>
          </a:stretch>
        </p:blipFill>
        <p:spPr>
          <a:xfrm>
            <a:off x="2209608" y="1602352"/>
            <a:ext cx="603504" cy="603504"/>
          </a:xfrm>
          <a:prstGeom prst="rect">
            <a:avLst/>
          </a:prstGeom>
        </p:spPr>
      </p:pic>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2946032" y="1779076"/>
            <a:ext cx="3008631" cy="348162"/>
          </a:xfrm>
        </p:spPr>
        <p:txBody>
          <a:bodyPr/>
          <a:lstStyle/>
          <a:p>
            <a:r>
              <a:rPr lang="en-IN" b="1" i="0" dirty="0">
                <a:effectLst/>
                <a:latin typeface="Söhne"/>
              </a:rPr>
              <a:t>Linear Separability:</a:t>
            </a:r>
            <a:endParaRPr lang="en-US" dirty="0"/>
          </a:p>
        </p:txBody>
      </p:sp>
      <p:sp>
        <p:nvSpPr>
          <p:cNvPr id="77" name="Text Placeholder 76">
            <a:extLst>
              <a:ext uri="{FF2B5EF4-FFF2-40B4-BE49-F238E27FC236}">
                <a16:creationId xmlns:a16="http://schemas.microsoft.com/office/drawing/2014/main" id="{92FDC44E-20CB-4210-8DA6-F83A46B39520}"/>
              </a:ext>
            </a:extLst>
          </p:cNvPr>
          <p:cNvSpPr>
            <a:spLocks noGrp="1"/>
          </p:cNvSpPr>
          <p:nvPr>
            <p:ph type="body" sz="quarter" idx="13"/>
          </p:nvPr>
        </p:nvSpPr>
        <p:spPr>
          <a:xfrm>
            <a:off x="2397128" y="2522975"/>
            <a:ext cx="3466070" cy="636682"/>
          </a:xfrm>
        </p:spPr>
        <p:txBody>
          <a:bodyPr/>
          <a:lstStyle/>
          <a:p>
            <a:r>
              <a:rPr lang="en-US" b="1" i="0" dirty="0">
                <a:effectLst/>
                <a:latin typeface="Söhne"/>
              </a:rPr>
              <a:t>Linearly separable datasets allow clear division between classes using a straight line, enabling SVM's effective classification.</a:t>
            </a:r>
            <a:endParaRPr lang="en-US" b="1" dirty="0"/>
          </a:p>
        </p:txBody>
      </p:sp>
      <p:pic>
        <p:nvPicPr>
          <p:cNvPr id="43" name="Picture Placeholder 42" descr="market icon">
            <a:extLst>
              <a:ext uri="{FF2B5EF4-FFF2-40B4-BE49-F238E27FC236}">
                <a16:creationId xmlns:a16="http://schemas.microsoft.com/office/drawing/2014/main" id="{68703471-66FD-4701-B79F-C054E717F50D}"/>
              </a:ext>
            </a:extLst>
          </p:cNvPr>
          <p:cNvPicPr>
            <a:picLocks noGrp="1" noChangeAspect="1"/>
          </p:cNvPicPr>
          <p:nvPr>
            <p:ph type="pic" sz="quarter" idx="27"/>
          </p:nvPr>
        </p:nvPicPr>
        <p:blipFill>
          <a:blip r:embed="rId3"/>
          <a:srcRect/>
          <a:stretch>
            <a:fillRect/>
          </a:stretch>
        </p:blipFill>
        <p:spPr>
          <a:xfrm>
            <a:off x="6362604" y="1602352"/>
            <a:ext cx="603504" cy="603504"/>
          </a:xfrm>
          <a:prstGeom prst="rect">
            <a:avLst/>
          </a:prstGeom>
        </p:spPr>
      </p:pic>
      <p:sp>
        <p:nvSpPr>
          <p:cNvPr id="97" name="Text Placeholder 96">
            <a:extLst>
              <a:ext uri="{FF2B5EF4-FFF2-40B4-BE49-F238E27FC236}">
                <a16:creationId xmlns:a16="http://schemas.microsoft.com/office/drawing/2014/main" id="{1C9BBBD5-3078-4A97-8E7D-F5F839845BD1}"/>
              </a:ext>
            </a:extLst>
          </p:cNvPr>
          <p:cNvSpPr>
            <a:spLocks noGrp="1"/>
          </p:cNvSpPr>
          <p:nvPr>
            <p:ph type="body" sz="quarter" idx="21"/>
          </p:nvPr>
        </p:nvSpPr>
        <p:spPr>
          <a:xfrm>
            <a:off x="6953463" y="1730023"/>
            <a:ext cx="3562137" cy="348162"/>
          </a:xfrm>
        </p:spPr>
        <p:txBody>
          <a:bodyPr/>
          <a:lstStyle/>
          <a:p>
            <a:r>
              <a:rPr lang="en-IN" b="1" i="0" dirty="0">
                <a:effectLst/>
                <a:latin typeface="Söhne"/>
              </a:rPr>
              <a:t>Maximizing Margin Objective:</a:t>
            </a:r>
            <a:endParaRPr lang="en-US" dirty="0"/>
          </a:p>
        </p:txBody>
      </p:sp>
      <p:sp>
        <p:nvSpPr>
          <p:cNvPr id="96" name="Text Placeholder 95">
            <a:extLst>
              <a:ext uri="{FF2B5EF4-FFF2-40B4-BE49-F238E27FC236}">
                <a16:creationId xmlns:a16="http://schemas.microsoft.com/office/drawing/2014/main" id="{CDBDA856-8CC1-449E-B621-022F99358F0B}"/>
              </a:ext>
            </a:extLst>
          </p:cNvPr>
          <p:cNvSpPr>
            <a:spLocks noGrp="1"/>
          </p:cNvSpPr>
          <p:nvPr>
            <p:ph type="body" sz="quarter" idx="20"/>
          </p:nvPr>
        </p:nvSpPr>
        <p:spPr>
          <a:xfrm>
            <a:off x="6664356" y="2400605"/>
            <a:ext cx="3790353" cy="636682"/>
          </a:xfrm>
        </p:spPr>
        <p:txBody>
          <a:bodyPr/>
          <a:lstStyle/>
          <a:p>
            <a:r>
              <a:rPr lang="en-US" b="1" i="0" dirty="0">
                <a:effectLst/>
                <a:latin typeface="Söhne"/>
              </a:rPr>
              <a:t>SVM aims to find hyperplane maximizing distance between classes' support vectors, boosting classification robustness and accuracy.</a:t>
            </a:r>
            <a:endParaRPr lang="en-ZA" b="1" dirty="0"/>
          </a:p>
        </p:txBody>
      </p:sp>
      <p:pic>
        <p:nvPicPr>
          <p:cNvPr id="45" name="Picture Placeholder 44" descr="clipboard with check list icon">
            <a:extLst>
              <a:ext uri="{FF2B5EF4-FFF2-40B4-BE49-F238E27FC236}">
                <a16:creationId xmlns:a16="http://schemas.microsoft.com/office/drawing/2014/main" id="{C8D7F118-FF46-4EA6-8CB0-7A7F32EA9B67}"/>
              </a:ext>
            </a:extLst>
          </p:cNvPr>
          <p:cNvPicPr>
            <a:picLocks noGrp="1" noChangeAspect="1"/>
          </p:cNvPicPr>
          <p:nvPr>
            <p:ph type="pic" sz="quarter" idx="28"/>
          </p:nvPr>
        </p:nvPicPr>
        <p:blipFill>
          <a:blip r:embed="rId4"/>
          <a:srcRect l="375" r="375"/>
          <a:stretch>
            <a:fillRect/>
          </a:stretch>
        </p:blipFill>
        <p:spPr>
          <a:xfrm>
            <a:off x="2182829" y="3658150"/>
            <a:ext cx="603504" cy="603504"/>
          </a:xfrm>
          <a:prstGeom prst="rect">
            <a:avLst/>
          </a:prstGeom>
        </p:spPr>
      </p:pic>
      <p:sp>
        <p:nvSpPr>
          <p:cNvPr id="99" name="Text Placeholder 98">
            <a:extLst>
              <a:ext uri="{FF2B5EF4-FFF2-40B4-BE49-F238E27FC236}">
                <a16:creationId xmlns:a16="http://schemas.microsoft.com/office/drawing/2014/main" id="{3A32E54C-621B-48BA-A803-164046E2AE65}"/>
              </a:ext>
            </a:extLst>
          </p:cNvPr>
          <p:cNvSpPr>
            <a:spLocks noGrp="1"/>
          </p:cNvSpPr>
          <p:nvPr>
            <p:ph type="body" sz="quarter" idx="23"/>
          </p:nvPr>
        </p:nvSpPr>
        <p:spPr>
          <a:xfrm>
            <a:off x="2786333" y="3876460"/>
            <a:ext cx="3576271" cy="348162"/>
          </a:xfrm>
        </p:spPr>
        <p:txBody>
          <a:bodyPr/>
          <a:lstStyle/>
          <a:p>
            <a:r>
              <a:rPr lang="en-IN" b="1" i="0" dirty="0">
                <a:effectLst/>
                <a:latin typeface="Söhne"/>
              </a:rPr>
              <a:t>Margin &amp; Support Vectors:</a:t>
            </a:r>
            <a:endParaRPr lang="en-US" dirty="0"/>
          </a:p>
        </p:txBody>
      </p:sp>
      <p:sp>
        <p:nvSpPr>
          <p:cNvPr id="98" name="Text Placeholder 97">
            <a:extLst>
              <a:ext uri="{FF2B5EF4-FFF2-40B4-BE49-F238E27FC236}">
                <a16:creationId xmlns:a16="http://schemas.microsoft.com/office/drawing/2014/main" id="{01AED438-7299-4DC8-9DD9-BA1D41DA9675}"/>
              </a:ext>
            </a:extLst>
          </p:cNvPr>
          <p:cNvSpPr>
            <a:spLocks noGrp="1"/>
          </p:cNvSpPr>
          <p:nvPr>
            <p:ph type="body" sz="quarter" idx="22"/>
          </p:nvPr>
        </p:nvSpPr>
        <p:spPr>
          <a:xfrm>
            <a:off x="2305145" y="4451728"/>
            <a:ext cx="4057459" cy="636682"/>
          </a:xfrm>
        </p:spPr>
        <p:txBody>
          <a:bodyPr/>
          <a:lstStyle/>
          <a:p>
            <a:r>
              <a:rPr lang="en-US" b="1" i="0" dirty="0">
                <a:effectLst/>
                <a:latin typeface="Söhne"/>
              </a:rPr>
              <a:t>Margin: Distance between support vectors and hyperplane. Support vectors: Closest data points influencing hyperplane's position and orientation.</a:t>
            </a:r>
            <a:endParaRPr lang="en-ZA" b="1" dirty="0"/>
          </a:p>
        </p:txBody>
      </p:sp>
      <p:pic>
        <p:nvPicPr>
          <p:cNvPr id="44" name="Picture Placeholder 43" descr="two people talking icon">
            <a:extLst>
              <a:ext uri="{FF2B5EF4-FFF2-40B4-BE49-F238E27FC236}">
                <a16:creationId xmlns:a16="http://schemas.microsoft.com/office/drawing/2014/main" id="{32FDE888-33A7-493E-A23F-0EAAB9E10952}"/>
              </a:ext>
            </a:extLst>
          </p:cNvPr>
          <p:cNvPicPr>
            <a:picLocks noGrp="1" noChangeAspect="1"/>
          </p:cNvPicPr>
          <p:nvPr>
            <p:ph type="pic" sz="quarter" idx="29"/>
          </p:nvPr>
        </p:nvPicPr>
        <p:blipFill>
          <a:blip r:embed="rId5"/>
          <a:srcRect t="131" b="131"/>
          <a:stretch>
            <a:fillRect/>
          </a:stretch>
        </p:blipFill>
        <p:spPr>
          <a:xfrm>
            <a:off x="6362604" y="3591072"/>
            <a:ext cx="603504" cy="603504"/>
          </a:xfrm>
          <a:prstGeom prst="rect">
            <a:avLst/>
          </a:prstGeom>
        </p:spPr>
      </p:pic>
      <p:sp>
        <p:nvSpPr>
          <p:cNvPr id="101" name="Text Placeholder 100">
            <a:extLst>
              <a:ext uri="{FF2B5EF4-FFF2-40B4-BE49-F238E27FC236}">
                <a16:creationId xmlns:a16="http://schemas.microsoft.com/office/drawing/2014/main" id="{9B8F2F1C-23A5-48F0-83ED-64D9A8A3E43E}"/>
              </a:ext>
            </a:extLst>
          </p:cNvPr>
          <p:cNvSpPr>
            <a:spLocks noGrp="1"/>
          </p:cNvSpPr>
          <p:nvPr>
            <p:ph type="body" sz="quarter" idx="25"/>
          </p:nvPr>
        </p:nvSpPr>
        <p:spPr>
          <a:xfrm>
            <a:off x="6872781" y="3785821"/>
            <a:ext cx="3918328" cy="348162"/>
          </a:xfrm>
        </p:spPr>
        <p:txBody>
          <a:bodyPr/>
          <a:lstStyle/>
          <a:p>
            <a:r>
              <a:rPr lang="en-IN" b="1" i="0" dirty="0">
                <a:effectLst/>
                <a:latin typeface="Söhne"/>
              </a:rPr>
              <a:t>Advantages of Linear Separability:</a:t>
            </a:r>
            <a:endParaRPr lang="en-US" dirty="0"/>
          </a:p>
        </p:txBody>
      </p:sp>
      <p:sp>
        <p:nvSpPr>
          <p:cNvPr id="100" name="Text Placeholder 99">
            <a:extLst>
              <a:ext uri="{FF2B5EF4-FFF2-40B4-BE49-F238E27FC236}">
                <a16:creationId xmlns:a16="http://schemas.microsoft.com/office/drawing/2014/main" id="{16B8F8D8-59B2-406F-94E0-04DFD90B8D0C}"/>
              </a:ext>
            </a:extLst>
          </p:cNvPr>
          <p:cNvSpPr>
            <a:spLocks noGrp="1"/>
          </p:cNvSpPr>
          <p:nvPr>
            <p:ph type="body" sz="quarter" idx="24"/>
          </p:nvPr>
        </p:nvSpPr>
        <p:spPr>
          <a:xfrm>
            <a:off x="6664356" y="4418647"/>
            <a:ext cx="3433483" cy="636682"/>
          </a:xfrm>
        </p:spPr>
        <p:txBody>
          <a:bodyPr/>
          <a:lstStyle/>
          <a:p>
            <a:r>
              <a:rPr lang="en-US" b="1" i="0" dirty="0">
                <a:effectLst/>
                <a:latin typeface="Söhne"/>
              </a:rPr>
              <a:t>Linear separation enables SVM to find a well-defined hyperplane, leading to clear class distinction and accurate classification.</a:t>
            </a:r>
            <a:endParaRPr lang="en-ZA" b="1" dirty="0"/>
          </a:p>
        </p:txBody>
      </p:sp>
    </p:spTree>
    <p:extLst>
      <p:ext uri="{BB962C8B-B14F-4D97-AF65-F5344CB8AC3E}">
        <p14:creationId xmlns:p14="http://schemas.microsoft.com/office/powerpoint/2010/main" val="1968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672555" y="1823626"/>
            <a:ext cx="4569572" cy="580029"/>
          </a:xfrm>
        </p:spPr>
        <p:txBody>
          <a:bodyPr/>
          <a:lstStyle/>
          <a:p>
            <a:r>
              <a:rPr lang="en-IN" b="1" i="0" dirty="0">
                <a:effectLst/>
                <a:latin typeface="Söhne"/>
              </a:rPr>
              <a:t>Implementing SVM</a:t>
            </a:r>
            <a:endParaRPr lang="en-US" b="1" dirty="0"/>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1057835" y="2807310"/>
            <a:ext cx="9798424" cy="1940149"/>
          </a:xfrm>
        </p:spPr>
        <p:txBody>
          <a:bodyPr/>
          <a:lstStyle/>
          <a:p>
            <a:r>
              <a:rPr lang="en-ZA" b="1" dirty="0"/>
              <a:t>https://colab.research.google.com/drive/1UPIxN-tVWLLeUueZgYpRUEGwxzR1ZdU4?usp=sharing</a:t>
            </a:r>
          </a:p>
        </p:txBody>
      </p:sp>
    </p:spTree>
    <p:extLst>
      <p:ext uri="{BB962C8B-B14F-4D97-AF65-F5344CB8AC3E}">
        <p14:creationId xmlns:p14="http://schemas.microsoft.com/office/powerpoint/2010/main" val="2011919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AC00C-9B7E-5872-AC71-68F8856A6CFC}"/>
              </a:ext>
            </a:extLst>
          </p:cNvPr>
          <p:cNvSpPr>
            <a:spLocks noGrp="1"/>
          </p:cNvSpPr>
          <p:nvPr>
            <p:ph type="title"/>
          </p:nvPr>
        </p:nvSpPr>
        <p:spPr/>
        <p:txBody>
          <a:bodyPr/>
          <a:lstStyle/>
          <a:p>
            <a:r>
              <a:rPr lang="en-IN" b="1" i="0" dirty="0">
                <a:effectLst/>
                <a:latin typeface="Söhne"/>
              </a:rPr>
              <a:t>SVM for Regression</a:t>
            </a:r>
            <a:endParaRPr lang="en-IN" b="1" dirty="0"/>
          </a:p>
        </p:txBody>
      </p:sp>
    </p:spTree>
    <p:extLst>
      <p:ext uri="{BB962C8B-B14F-4D97-AF65-F5344CB8AC3E}">
        <p14:creationId xmlns:p14="http://schemas.microsoft.com/office/powerpoint/2010/main" val="862867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 Placeholder 49">
            <a:extLst>
              <a:ext uri="{FF2B5EF4-FFF2-40B4-BE49-F238E27FC236}">
                <a16:creationId xmlns:a16="http://schemas.microsoft.com/office/drawing/2014/main" id="{20CCA77E-34EA-4061-ABAB-6C8BBBAD5E9E}"/>
              </a:ext>
            </a:extLst>
          </p:cNvPr>
          <p:cNvSpPr>
            <a:spLocks noGrp="1"/>
          </p:cNvSpPr>
          <p:nvPr>
            <p:ph type="body" sz="quarter" idx="22"/>
          </p:nvPr>
        </p:nvSpPr>
        <p:spPr>
          <a:xfrm>
            <a:off x="6576921" y="3429000"/>
            <a:ext cx="4172533" cy="2329657"/>
          </a:xfrm>
        </p:spPr>
        <p:txBody>
          <a:bodyPr/>
          <a:lstStyle/>
          <a:p>
            <a:r>
              <a:rPr lang="en-US" b="1" i="0" dirty="0">
                <a:effectLst/>
                <a:latin typeface="Söhne"/>
              </a:rPr>
              <a:t>SVM's versatility encompasses both classification and regression tasks. It adapts to data distributions, enhances prediction accuracy, and remains a valuable asset in diverse machine learning contexts.</a:t>
            </a:r>
            <a:endParaRPr lang="en-US" b="1" dirty="0"/>
          </a:p>
        </p:txBody>
      </p:sp>
      <p:sp>
        <p:nvSpPr>
          <p:cNvPr id="4" name="Text Placeholder 2">
            <a:extLst>
              <a:ext uri="{FF2B5EF4-FFF2-40B4-BE49-F238E27FC236}">
                <a16:creationId xmlns:a16="http://schemas.microsoft.com/office/drawing/2014/main" id="{FFCF94A6-003D-CEAF-0E8C-87C9AC669AF3}"/>
              </a:ext>
            </a:extLst>
          </p:cNvPr>
          <p:cNvSpPr>
            <a:spLocks noGrp="1"/>
          </p:cNvSpPr>
          <p:nvPr>
            <p:ph type="body" sz="quarter" idx="20"/>
          </p:nvPr>
        </p:nvSpPr>
        <p:spPr>
          <a:xfrm>
            <a:off x="1443131" y="3413859"/>
            <a:ext cx="4171950" cy="2330450"/>
          </a:xfrm>
        </p:spPr>
        <p:txBody>
          <a:bodyPr/>
          <a:lstStyle/>
          <a:p>
            <a:r>
              <a:rPr lang="en-US" b="1" i="0" dirty="0">
                <a:effectLst/>
                <a:latin typeface="Söhne"/>
              </a:rPr>
              <a:t>SVM's prowess extends beyond classification, offering robust regression solutions. It aims to find a hyperplane that optimally fits data points, minimizing error and improving prediction accuracy. Support vectors guide the placement of this hyperplane.</a:t>
            </a:r>
            <a:endParaRPr lang="en-IN" b="1" dirty="0"/>
          </a:p>
        </p:txBody>
      </p:sp>
      <p:sp>
        <p:nvSpPr>
          <p:cNvPr id="8" name="Title 7">
            <a:extLst>
              <a:ext uri="{FF2B5EF4-FFF2-40B4-BE49-F238E27FC236}">
                <a16:creationId xmlns:a16="http://schemas.microsoft.com/office/drawing/2014/main" id="{CE16F3E6-987E-20FE-309C-72649066C491}"/>
              </a:ext>
            </a:extLst>
          </p:cNvPr>
          <p:cNvSpPr>
            <a:spLocks noGrp="1"/>
          </p:cNvSpPr>
          <p:nvPr>
            <p:ph type="title"/>
          </p:nvPr>
        </p:nvSpPr>
        <p:spPr/>
        <p:txBody>
          <a:bodyPr/>
          <a:lstStyle/>
          <a:p>
            <a:r>
              <a:rPr lang="en-IN" b="1" i="0" dirty="0">
                <a:effectLst/>
                <a:latin typeface="Söhne"/>
              </a:rPr>
              <a:t>SVM for Regression</a:t>
            </a:r>
            <a:endParaRPr lang="en-IN" dirty="0"/>
          </a:p>
        </p:txBody>
      </p:sp>
    </p:spTree>
    <p:extLst>
      <p:ext uri="{BB962C8B-B14F-4D97-AF65-F5344CB8AC3E}">
        <p14:creationId xmlns:p14="http://schemas.microsoft.com/office/powerpoint/2010/main" val="4086334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BB0BCF4-9D20-4758-AE5E-FC431503F671}"/>
              </a:ext>
            </a:extLst>
          </p:cNvPr>
          <p:cNvSpPr>
            <a:spLocks noGrp="1"/>
          </p:cNvSpPr>
          <p:nvPr>
            <p:ph type="title"/>
          </p:nvPr>
        </p:nvSpPr>
        <p:spPr>
          <a:xfrm>
            <a:off x="3833312" y="869080"/>
            <a:ext cx="5424988" cy="579245"/>
          </a:xfrm>
        </p:spPr>
        <p:txBody>
          <a:bodyPr/>
          <a:lstStyle/>
          <a:p>
            <a:r>
              <a:rPr lang="en-US" dirty="0"/>
              <a:t>more with svm</a:t>
            </a:r>
          </a:p>
        </p:txBody>
      </p:sp>
      <p:sp>
        <p:nvSpPr>
          <p:cNvPr id="40" name="Text Placeholder 39">
            <a:extLst>
              <a:ext uri="{FF2B5EF4-FFF2-40B4-BE49-F238E27FC236}">
                <a16:creationId xmlns:a16="http://schemas.microsoft.com/office/drawing/2014/main" id="{F09B50DC-B299-47D5-8FBF-8BB1F764A59C}"/>
              </a:ext>
            </a:extLst>
          </p:cNvPr>
          <p:cNvSpPr>
            <a:spLocks noGrp="1"/>
          </p:cNvSpPr>
          <p:nvPr>
            <p:ph type="body" sz="quarter" idx="12"/>
          </p:nvPr>
        </p:nvSpPr>
        <p:spPr>
          <a:xfrm>
            <a:off x="965511" y="3417877"/>
            <a:ext cx="2806280" cy="365125"/>
          </a:xfrm>
        </p:spPr>
        <p:txBody>
          <a:bodyPr/>
          <a:lstStyle/>
          <a:p>
            <a:r>
              <a:rPr lang="en-IN" b="1" i="0" dirty="0">
                <a:effectLst/>
                <a:latin typeface="Söhne"/>
              </a:rPr>
              <a:t>Soft Margin SVM</a:t>
            </a:r>
            <a:r>
              <a:rPr lang="en-ZA" b="1" dirty="0"/>
              <a:t>​</a:t>
            </a:r>
          </a:p>
        </p:txBody>
      </p:sp>
      <p:sp>
        <p:nvSpPr>
          <p:cNvPr id="41" name="Text Placeholder 40">
            <a:extLst>
              <a:ext uri="{FF2B5EF4-FFF2-40B4-BE49-F238E27FC236}">
                <a16:creationId xmlns:a16="http://schemas.microsoft.com/office/drawing/2014/main" id="{5B2431E2-5AF0-49F8-8C0F-52F1C1171866}"/>
              </a:ext>
            </a:extLst>
          </p:cNvPr>
          <p:cNvSpPr>
            <a:spLocks noGrp="1"/>
          </p:cNvSpPr>
          <p:nvPr>
            <p:ph type="body" sz="quarter" idx="13"/>
          </p:nvPr>
        </p:nvSpPr>
        <p:spPr>
          <a:xfrm>
            <a:off x="965510" y="3766050"/>
            <a:ext cx="3068607" cy="1148945"/>
          </a:xfrm>
        </p:spPr>
        <p:txBody>
          <a:bodyPr/>
          <a:lstStyle/>
          <a:p>
            <a:r>
              <a:rPr lang="en-US" b="1" i="0" dirty="0">
                <a:effectLst/>
                <a:latin typeface="Söhne"/>
              </a:rPr>
              <a:t>Soft Margin SVM allows for some misclassification, balancing robustness and accuracy, crucial when data isn't perfectly separable, enhancing model applicability.</a:t>
            </a:r>
            <a:endParaRPr lang="en-US" b="1" dirty="0"/>
          </a:p>
        </p:txBody>
      </p:sp>
      <p:sp>
        <p:nvSpPr>
          <p:cNvPr id="42" name="Text Placeholder 41">
            <a:extLst>
              <a:ext uri="{FF2B5EF4-FFF2-40B4-BE49-F238E27FC236}">
                <a16:creationId xmlns:a16="http://schemas.microsoft.com/office/drawing/2014/main" id="{974545B8-60BB-4D0D-8EE6-4D20EFAB711B}"/>
              </a:ext>
            </a:extLst>
          </p:cNvPr>
          <p:cNvSpPr>
            <a:spLocks noGrp="1"/>
          </p:cNvSpPr>
          <p:nvPr>
            <p:ph type="body" sz="quarter" idx="14"/>
          </p:nvPr>
        </p:nvSpPr>
        <p:spPr>
          <a:xfrm>
            <a:off x="4514520" y="3400925"/>
            <a:ext cx="2806280" cy="365125"/>
          </a:xfrm>
        </p:spPr>
        <p:txBody>
          <a:bodyPr/>
          <a:lstStyle/>
          <a:p>
            <a:r>
              <a:rPr lang="en-IN" b="1" i="0" dirty="0">
                <a:effectLst/>
                <a:latin typeface="Söhne"/>
              </a:rPr>
              <a:t>Kernel Trick</a:t>
            </a:r>
            <a:r>
              <a:rPr lang="en-ZA" b="1" dirty="0"/>
              <a:t>​</a:t>
            </a:r>
          </a:p>
        </p:txBody>
      </p:sp>
      <p:sp>
        <p:nvSpPr>
          <p:cNvPr id="43" name="Text Placeholder 42">
            <a:extLst>
              <a:ext uri="{FF2B5EF4-FFF2-40B4-BE49-F238E27FC236}">
                <a16:creationId xmlns:a16="http://schemas.microsoft.com/office/drawing/2014/main" id="{947754CF-0306-43C0-AAC6-F0E44B385D40}"/>
              </a:ext>
            </a:extLst>
          </p:cNvPr>
          <p:cNvSpPr>
            <a:spLocks noGrp="1"/>
          </p:cNvSpPr>
          <p:nvPr>
            <p:ph type="body" sz="quarter" idx="15"/>
          </p:nvPr>
        </p:nvSpPr>
        <p:spPr>
          <a:xfrm>
            <a:off x="4514520" y="3749098"/>
            <a:ext cx="2806280" cy="1148945"/>
          </a:xfrm>
        </p:spPr>
        <p:txBody>
          <a:bodyPr/>
          <a:lstStyle/>
          <a:p>
            <a:r>
              <a:rPr lang="en-US" b="1" i="0" dirty="0">
                <a:effectLst/>
                <a:latin typeface="Söhne"/>
              </a:rPr>
              <a:t>Kernel Trick transforms data into higher dimensions, enabling SVM to handle non-linear separations, unlocking its potential for complex datasets.</a:t>
            </a:r>
            <a:endParaRPr lang="en-US" b="1" dirty="0"/>
          </a:p>
        </p:txBody>
      </p:sp>
      <p:sp>
        <p:nvSpPr>
          <p:cNvPr id="44" name="Text Placeholder 43">
            <a:extLst>
              <a:ext uri="{FF2B5EF4-FFF2-40B4-BE49-F238E27FC236}">
                <a16:creationId xmlns:a16="http://schemas.microsoft.com/office/drawing/2014/main" id="{08BF14CB-16F9-4C81-89C6-D1803D9FF6C5}"/>
              </a:ext>
            </a:extLst>
          </p:cNvPr>
          <p:cNvSpPr>
            <a:spLocks noGrp="1"/>
          </p:cNvSpPr>
          <p:nvPr>
            <p:ph type="body" sz="quarter" idx="16"/>
          </p:nvPr>
        </p:nvSpPr>
        <p:spPr>
          <a:xfrm>
            <a:off x="8063529" y="3400925"/>
            <a:ext cx="2692240" cy="365125"/>
          </a:xfrm>
        </p:spPr>
        <p:txBody>
          <a:bodyPr/>
          <a:lstStyle/>
          <a:p>
            <a:r>
              <a:rPr lang="en-IN" b="1" i="0" dirty="0">
                <a:effectLst/>
                <a:latin typeface="Söhne"/>
              </a:rPr>
              <a:t>Tuning Parameters</a:t>
            </a:r>
            <a:r>
              <a:rPr lang="en-ZA" b="1" dirty="0"/>
              <a:t>​</a:t>
            </a:r>
          </a:p>
        </p:txBody>
      </p:sp>
      <p:sp>
        <p:nvSpPr>
          <p:cNvPr id="45" name="Text Placeholder 44">
            <a:extLst>
              <a:ext uri="{FF2B5EF4-FFF2-40B4-BE49-F238E27FC236}">
                <a16:creationId xmlns:a16="http://schemas.microsoft.com/office/drawing/2014/main" id="{BF20205F-2E3B-455D-AD51-19DBA042B695}"/>
              </a:ext>
            </a:extLst>
          </p:cNvPr>
          <p:cNvSpPr>
            <a:spLocks noGrp="1"/>
          </p:cNvSpPr>
          <p:nvPr>
            <p:ph type="body" sz="quarter" idx="17"/>
          </p:nvPr>
        </p:nvSpPr>
        <p:spPr>
          <a:xfrm>
            <a:off x="8063528" y="3749098"/>
            <a:ext cx="3258895" cy="1148945"/>
          </a:xfrm>
        </p:spPr>
        <p:txBody>
          <a:bodyPr/>
          <a:lstStyle/>
          <a:p>
            <a:r>
              <a:rPr lang="en-US" b="1" i="0" dirty="0">
                <a:effectLst/>
                <a:latin typeface="Söhne"/>
              </a:rPr>
              <a:t>Tuning parameters like C control trade-off between misclassification and margin width, and kernel parameters impact transformation, influencing SVM's performance and generalization.</a:t>
            </a:r>
            <a:endParaRPr lang="en-US" b="1" dirty="0"/>
          </a:p>
        </p:txBody>
      </p:sp>
      <p:cxnSp>
        <p:nvCxnSpPr>
          <p:cNvPr id="12" name="Straight Connector 11">
            <a:extLst>
              <a:ext uri="{FF2B5EF4-FFF2-40B4-BE49-F238E27FC236}">
                <a16:creationId xmlns:a16="http://schemas.microsoft.com/office/drawing/2014/main" id="{82E4A9E0-B9B8-477E-BAB2-C435AE05A5C3}"/>
              </a:ext>
              <a:ext uri="{C183D7F6-B498-43B3-948B-1728B52AA6E4}">
                <adec:decorative xmlns:adec="http://schemas.microsoft.com/office/drawing/2017/decorative" val="1"/>
              </a:ext>
            </a:extLst>
          </p:cNvPr>
          <p:cNvCxnSpPr>
            <a:cxnSpLocks/>
          </p:cNvCxnSpPr>
          <p:nvPr/>
        </p:nvCxnSpPr>
        <p:spPr>
          <a:xfrm>
            <a:off x="2668225" y="2771218"/>
            <a:ext cx="65900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D367819-9C54-4A3B-90AC-2B4EEEBCCDF3}"/>
              </a:ext>
              <a:ext uri="{C183D7F6-B498-43B3-948B-1728B52AA6E4}">
                <adec:decorative xmlns:adec="http://schemas.microsoft.com/office/drawing/2017/decorative" val="1"/>
              </a:ext>
            </a:extLst>
          </p:cNvPr>
          <p:cNvSpPr/>
          <p:nvPr/>
        </p:nvSpPr>
        <p:spPr>
          <a:xfrm>
            <a:off x="1895812"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EB2FC54-BDCC-433E-9F5F-4479FEC4CB1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9077" y="2471644"/>
            <a:ext cx="599148" cy="599148"/>
          </a:xfrm>
          <a:prstGeom prst="rect">
            <a:avLst/>
          </a:prstGeom>
        </p:spPr>
      </p:pic>
      <p:sp>
        <p:nvSpPr>
          <p:cNvPr id="15" name="Oval 14">
            <a:extLst>
              <a:ext uri="{FF2B5EF4-FFF2-40B4-BE49-F238E27FC236}">
                <a16:creationId xmlns:a16="http://schemas.microsoft.com/office/drawing/2014/main" id="{FF42323A-F1D2-482E-AE8B-36FC42FCE778}"/>
              </a:ext>
              <a:ext uri="{C183D7F6-B498-43B3-948B-1728B52AA6E4}">
                <adec:decorative xmlns:adec="http://schemas.microsoft.com/office/drawing/2017/decorative" val="1"/>
              </a:ext>
            </a:extLst>
          </p:cNvPr>
          <p:cNvSpPr/>
          <p:nvPr/>
        </p:nvSpPr>
        <p:spPr>
          <a:xfrm>
            <a:off x="5444821"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a:extLst>
              <a:ext uri="{FF2B5EF4-FFF2-40B4-BE49-F238E27FC236}">
                <a16:creationId xmlns:a16="http://schemas.microsoft.com/office/drawing/2014/main" id="{4F06236B-DDE6-47A9-8020-9F1D55DB8D8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18086" y="2471644"/>
            <a:ext cx="599148" cy="599148"/>
          </a:xfrm>
          <a:prstGeom prst="rect">
            <a:avLst/>
          </a:prstGeom>
        </p:spPr>
      </p:pic>
      <p:sp>
        <p:nvSpPr>
          <p:cNvPr id="17" name="Oval 16">
            <a:extLst>
              <a:ext uri="{FF2B5EF4-FFF2-40B4-BE49-F238E27FC236}">
                <a16:creationId xmlns:a16="http://schemas.microsoft.com/office/drawing/2014/main" id="{CD56C48C-948A-41FB-A293-F6907B595BCF}"/>
              </a:ext>
              <a:ext uri="{C183D7F6-B498-43B3-948B-1728B52AA6E4}">
                <adec:decorative xmlns:adec="http://schemas.microsoft.com/office/drawing/2017/decorative" val="1"/>
              </a:ext>
            </a:extLst>
          </p:cNvPr>
          <p:cNvSpPr/>
          <p:nvPr/>
        </p:nvSpPr>
        <p:spPr>
          <a:xfrm>
            <a:off x="8936810"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a:extLst>
              <a:ext uri="{FF2B5EF4-FFF2-40B4-BE49-F238E27FC236}">
                <a16:creationId xmlns:a16="http://schemas.microsoft.com/office/drawing/2014/main" id="{9228EBB1-292A-4381-80B0-8545A1B5757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10075" y="2471644"/>
            <a:ext cx="599148" cy="599148"/>
          </a:xfrm>
          <a:prstGeom prst="rect">
            <a:avLst/>
          </a:prstGeom>
        </p:spPr>
      </p:pic>
    </p:spTree>
    <p:extLst>
      <p:ext uri="{BB962C8B-B14F-4D97-AF65-F5344CB8AC3E}">
        <p14:creationId xmlns:p14="http://schemas.microsoft.com/office/powerpoint/2010/main" val="2590226737"/>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64</TotalTime>
  <Words>728</Words>
  <Application>Microsoft Office PowerPoint</Application>
  <PresentationFormat>Widescreen</PresentationFormat>
  <Paragraphs>64</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Century Gothic Bold</vt:lpstr>
      <vt:lpstr>Courier New</vt:lpstr>
      <vt:lpstr>Daytona Pro Light</vt:lpstr>
      <vt:lpstr>Söhne</vt:lpstr>
      <vt:lpstr>Office Theme</vt:lpstr>
      <vt:lpstr>Support Vector Machine</vt:lpstr>
      <vt:lpstr>Introduction</vt:lpstr>
      <vt:lpstr>Basics of SVM</vt:lpstr>
      <vt:lpstr>Intuition Behind SVM</vt:lpstr>
      <vt:lpstr>Linear SVM</vt:lpstr>
      <vt:lpstr>Implementing SVM</vt:lpstr>
      <vt:lpstr>SVM for Regression</vt:lpstr>
      <vt:lpstr>SVM for Regression</vt:lpstr>
      <vt:lpstr>more with svm</vt:lpstr>
      <vt:lpstr>Support Vector Machine (SVM)</vt:lpstr>
      <vt:lpstr>Applications of svm</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Vector Machine</dc:title>
  <dc:creator>AMRITANSHU  SHARMA</dc:creator>
  <cp:lastModifiedBy>AMRITANSHU  SHARMA</cp:lastModifiedBy>
  <cp:revision>1</cp:revision>
  <dcterms:created xsi:type="dcterms:W3CDTF">2023-08-27T20:33:54Z</dcterms:created>
  <dcterms:modified xsi:type="dcterms:W3CDTF">2023-08-27T21:38:41Z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